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0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3600" dirty="0" smtClean="0"/>
              <a:t>konsep geografi yang dikemukakan para ahli berikut ini. 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id-ID" dirty="0" smtClean="0"/>
              <a:t>1. Bernard </a:t>
            </a:r>
            <a:r>
              <a:rPr lang="id-ID" dirty="0" smtClean="0"/>
              <a:t>Varen (1622–1650)</a:t>
            </a:r>
          </a:p>
          <a:p>
            <a:pPr marL="514350" indent="-514350">
              <a:buNone/>
            </a:pPr>
            <a:r>
              <a:rPr lang="id-ID" dirty="0" smtClean="0"/>
              <a:t>2. Immanuel </a:t>
            </a:r>
            <a:r>
              <a:rPr lang="id-ID" dirty="0" smtClean="0"/>
              <a:t>Kant (1724–1821)</a:t>
            </a:r>
          </a:p>
          <a:p>
            <a:pPr marL="514350" indent="-514350">
              <a:buNone/>
            </a:pPr>
            <a:r>
              <a:rPr lang="id-ID" dirty="0" smtClean="0"/>
              <a:t>3. Alexander von Humboldt (1769–1859)</a:t>
            </a:r>
          </a:p>
          <a:p>
            <a:pPr marL="514350" indent="-514350">
              <a:buNone/>
            </a:pPr>
            <a:r>
              <a:rPr lang="id-ID" dirty="0" smtClean="0"/>
              <a:t>4. Karl Ritter (1779–1859)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5. </a:t>
            </a:r>
            <a:r>
              <a:rPr lang="id-ID" dirty="0" smtClean="0"/>
              <a:t>Friederich </a:t>
            </a:r>
            <a:r>
              <a:rPr lang="id-ID" dirty="0" smtClean="0"/>
              <a:t>Ratzel (1844–1904) </a:t>
            </a:r>
          </a:p>
          <a:p>
            <a:pPr>
              <a:buNone/>
            </a:pPr>
            <a:r>
              <a:rPr lang="id-ID" dirty="0" smtClean="0"/>
              <a:t>6. </a:t>
            </a:r>
            <a:r>
              <a:rPr lang="id-ID" dirty="0" smtClean="0"/>
              <a:t>Elsworth </a:t>
            </a:r>
            <a:r>
              <a:rPr lang="id-ID" dirty="0" smtClean="0"/>
              <a:t>Huntington (1876–1947)</a:t>
            </a:r>
          </a:p>
          <a:p>
            <a:pPr>
              <a:buNone/>
            </a:pPr>
            <a:r>
              <a:rPr lang="id-ID" dirty="0" smtClean="0"/>
              <a:t>7. Paul Vidal de la Blache (1845–1918)</a:t>
            </a:r>
          </a:p>
          <a:p>
            <a:pPr>
              <a:buNone/>
            </a:pPr>
            <a:r>
              <a:rPr lang="id-ID" dirty="0" smtClean="0"/>
              <a:t>8. Bintarto</a:t>
            </a:r>
          </a:p>
          <a:p>
            <a:pPr>
              <a:buNone/>
            </a:pPr>
            <a:r>
              <a:rPr lang="id-ID" dirty="0" smtClean="0"/>
              <a:t>9. Daldjoeni</a:t>
            </a:r>
          </a:p>
          <a:p>
            <a:pPr>
              <a:buNone/>
            </a:pPr>
            <a:r>
              <a:rPr lang="id-ID" dirty="0" smtClean="0"/>
              <a:t>10. Seminar Lokakarya Ikatan Geografi Indonesia (IGI) Semarang 1998</a:t>
            </a:r>
            <a:endParaRPr lang="id-ID" dirty="0"/>
          </a:p>
        </p:txBody>
      </p:sp>
      <p:pic>
        <p:nvPicPr>
          <p:cNvPr id="2050" name="Picture 2" descr="D:\Gambar GEO\gambar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019675"/>
            <a:ext cx="2133600" cy="1381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Gambar GEO\gambar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8382000" cy="51054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>
                <a:solidFill>
                  <a:srgbClr val="00B0F0"/>
                </a:solidFill>
              </a:rPr>
              <a:t>Kesimpulan kesamaan tititk pandang para ahli</a:t>
            </a:r>
            <a:endParaRPr lang="id-ID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id-ID" dirty="0" smtClean="0">
                <a:solidFill>
                  <a:srgbClr val="FFFF00"/>
                </a:solidFill>
              </a:rPr>
              <a:t>manusia </a:t>
            </a:r>
            <a:r>
              <a:rPr lang="id-ID" dirty="0" smtClean="0">
                <a:solidFill>
                  <a:srgbClr val="FFFF00"/>
                </a:solidFill>
              </a:rPr>
              <a:t>dengan lingkungannya (interaksi), </a:t>
            </a:r>
          </a:p>
          <a:p>
            <a:pPr marL="514350" indent="-514350">
              <a:buAutoNum type="arabicPeriod"/>
            </a:pPr>
            <a:r>
              <a:rPr lang="id-ID" dirty="0" smtClean="0">
                <a:solidFill>
                  <a:srgbClr val="FFFF00"/>
                </a:solidFill>
              </a:rPr>
              <a:t>dimensi ruang dan dimensi historisnya, serta </a:t>
            </a:r>
          </a:p>
          <a:p>
            <a:pPr marL="514350" indent="-514350">
              <a:buAutoNum type="arabicPeriod"/>
            </a:pPr>
            <a:r>
              <a:rPr lang="id-ID" dirty="0" smtClean="0">
                <a:solidFill>
                  <a:srgbClr val="FFFF00"/>
                </a:solidFill>
              </a:rPr>
              <a:t>pendekatan, yaitu meliputi pendekatan spasial (keruangan), ekologi (kelingkungan), dan regional (kewilayahan). </a:t>
            </a:r>
          </a:p>
          <a:p>
            <a:pPr marL="514350" indent="-514350">
              <a:buAutoNum type="arabicPeriod"/>
            </a:pPr>
            <a:r>
              <a:rPr lang="id-ID" dirty="0" smtClean="0">
                <a:solidFill>
                  <a:srgbClr val="FFFF00"/>
                </a:solidFill>
              </a:rPr>
              <a:t>Berdasarkan adanya </a:t>
            </a:r>
            <a:r>
              <a:rPr lang="id-ID" dirty="0" smtClean="0">
                <a:solidFill>
                  <a:srgbClr val="FFFF00"/>
                </a:solidFill>
              </a:rPr>
              <a:t>Bumi sebagai tempat tinggal, </a:t>
            </a:r>
          </a:p>
          <a:p>
            <a:pPr marL="514350" indent="-514350">
              <a:buAutoNum type="arabicPeriod"/>
            </a:pPr>
            <a:r>
              <a:rPr lang="id-ID" dirty="0" smtClean="0">
                <a:solidFill>
                  <a:srgbClr val="FFFF00"/>
                </a:solidFill>
              </a:rPr>
              <a:t>hubungan kesamaan </a:t>
            </a:r>
            <a:r>
              <a:rPr lang="id-ID" dirty="0" smtClean="0">
                <a:solidFill>
                  <a:srgbClr val="FFFF00"/>
                </a:solidFill>
              </a:rPr>
              <a:t>dalam titik pandang kajian dan geografi, maka muncul konsep esensial.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dirty="0" smtClean="0">
                <a:solidFill>
                  <a:srgbClr val="FFFF00"/>
                </a:solidFill>
              </a:rPr>
              <a:t>sepuluh konsep geografi. </a:t>
            </a:r>
          </a:p>
          <a:p>
            <a:pPr>
              <a:buNone/>
            </a:pPr>
            <a:r>
              <a:rPr lang="id-ID" dirty="0" smtClean="0">
                <a:solidFill>
                  <a:srgbClr val="FFFF00"/>
                </a:solidFill>
              </a:rPr>
              <a:t>1. Konsep Lokasi Konsep lokasi lokasi a. absolut b. lokasi relatif. </a:t>
            </a:r>
          </a:p>
          <a:p>
            <a:pPr>
              <a:buNone/>
            </a:pPr>
            <a:r>
              <a:rPr lang="id-ID" dirty="0" smtClean="0">
                <a:solidFill>
                  <a:srgbClr val="FFFF00"/>
                </a:solidFill>
              </a:rPr>
              <a:t>2. Konsep Jarak Konsep ini</a:t>
            </a:r>
          </a:p>
          <a:p>
            <a:pPr>
              <a:buNone/>
            </a:pPr>
            <a:r>
              <a:rPr lang="id-ID" dirty="0" smtClean="0">
                <a:solidFill>
                  <a:srgbClr val="FFFF00"/>
                </a:solidFill>
              </a:rPr>
              <a:t>3. Konsep Keterjangkauan</a:t>
            </a:r>
          </a:p>
          <a:p>
            <a:pPr>
              <a:buNone/>
            </a:pPr>
            <a:r>
              <a:rPr lang="id-ID" dirty="0" smtClean="0">
                <a:solidFill>
                  <a:srgbClr val="FFFF00"/>
                </a:solidFill>
              </a:rPr>
              <a:t>4. Konsep</a:t>
            </a:r>
          </a:p>
          <a:p>
            <a:pPr>
              <a:buNone/>
            </a:pPr>
            <a:r>
              <a:rPr lang="id-ID" dirty="0" smtClean="0">
                <a:solidFill>
                  <a:srgbClr val="FFFF00"/>
                </a:solidFill>
              </a:rPr>
              <a:t>5. Konsep Morfologi.</a:t>
            </a:r>
          </a:p>
          <a:p>
            <a:pPr>
              <a:buNone/>
            </a:pPr>
            <a:r>
              <a:rPr lang="id-ID" dirty="0" smtClean="0">
                <a:solidFill>
                  <a:srgbClr val="FFFF00"/>
                </a:solidFill>
              </a:rPr>
              <a:t>6. Konsep Aglomerasi.</a:t>
            </a:r>
          </a:p>
          <a:p>
            <a:pPr>
              <a:buNone/>
            </a:pPr>
            <a:r>
              <a:rPr lang="id-ID" dirty="0" smtClean="0">
                <a:solidFill>
                  <a:srgbClr val="FFFF00"/>
                </a:solidFill>
              </a:rPr>
              <a:t>7. Konsep Nilai Kegunaan .</a:t>
            </a:r>
          </a:p>
          <a:p>
            <a:pPr>
              <a:buNone/>
            </a:pPr>
            <a:r>
              <a:rPr lang="id-ID" dirty="0" smtClean="0">
                <a:solidFill>
                  <a:srgbClr val="FFFF00"/>
                </a:solidFill>
              </a:rPr>
              <a:t>8. Konsep Interaksi/interdependensi . </a:t>
            </a:r>
          </a:p>
          <a:p>
            <a:pPr>
              <a:buNone/>
            </a:pPr>
            <a:r>
              <a:rPr lang="id-ID" dirty="0" smtClean="0">
                <a:solidFill>
                  <a:srgbClr val="FFFF00"/>
                </a:solidFill>
              </a:rPr>
              <a:t>9. Konsep Diferensiasi Areal . </a:t>
            </a:r>
          </a:p>
          <a:p>
            <a:pPr>
              <a:buNone/>
            </a:pPr>
            <a:r>
              <a:rPr lang="id-ID" dirty="0" smtClean="0">
                <a:solidFill>
                  <a:srgbClr val="FFFF00"/>
                </a:solidFill>
              </a:rPr>
              <a:t> 10. Konsep Keterkaitan Ruangan</a:t>
            </a:r>
            <a:endParaRPr lang="id-ID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Pendekatan </a:t>
            </a:r>
            <a:r>
              <a:rPr lang="id-ID" dirty="0" smtClean="0"/>
              <a:t>dan Prinsip Geografi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FFC000"/>
          </a:solidFill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id-ID" dirty="0" smtClean="0"/>
              <a:t>A. Pendekatan Keruangan</a:t>
            </a:r>
          </a:p>
          <a:p>
            <a:pPr marL="0" indent="0">
              <a:buNone/>
            </a:pPr>
            <a:r>
              <a:rPr lang="id-ID" dirty="0" smtClean="0"/>
              <a:t> </a:t>
            </a:r>
            <a:r>
              <a:rPr lang="id-ID" dirty="0" smtClean="0"/>
              <a:t>    Analisis </a:t>
            </a:r>
            <a:r>
              <a:rPr lang="id-ID" dirty="0" smtClean="0"/>
              <a:t>suatu masalah </a:t>
            </a:r>
            <a:r>
              <a:rPr lang="id-ID" dirty="0" smtClean="0"/>
              <a:t>   menggunakan pertanyaan </a:t>
            </a:r>
            <a:r>
              <a:rPr lang="id-ID" dirty="0" smtClean="0"/>
              <a:t>5W </a:t>
            </a:r>
            <a:r>
              <a:rPr lang="id-ID" dirty="0" smtClean="0"/>
              <a:t>1H. </a:t>
            </a:r>
            <a:endParaRPr lang="id-ID" dirty="0" smtClean="0"/>
          </a:p>
          <a:p>
            <a:pPr marL="88900" indent="-88900">
              <a:buNone/>
            </a:pPr>
            <a:r>
              <a:rPr lang="id-ID" dirty="0" smtClean="0"/>
              <a:t> What </a:t>
            </a:r>
            <a:r>
              <a:rPr lang="id-ID" dirty="0" smtClean="0"/>
              <a:t>(apa</a:t>
            </a:r>
            <a:r>
              <a:rPr lang="id-ID" dirty="0" smtClean="0"/>
              <a:t>), </a:t>
            </a:r>
            <a:r>
              <a:rPr lang="id-ID" dirty="0" smtClean="0"/>
              <a:t>b. </a:t>
            </a:r>
            <a:r>
              <a:rPr lang="id-ID" dirty="0" smtClean="0"/>
              <a:t>When </a:t>
            </a:r>
            <a:r>
              <a:rPr lang="id-ID" dirty="0" smtClean="0"/>
              <a:t>(kapan), </a:t>
            </a:r>
            <a:r>
              <a:rPr lang="id-ID" dirty="0" smtClean="0"/>
              <a:t>c.Where </a:t>
            </a:r>
            <a:r>
              <a:rPr lang="id-ID" dirty="0" smtClean="0"/>
              <a:t>(di mana), </a:t>
            </a:r>
            <a:r>
              <a:rPr lang="id-ID" dirty="0" smtClean="0"/>
              <a:t>d</a:t>
            </a:r>
            <a:r>
              <a:rPr lang="id-ID" dirty="0" smtClean="0"/>
              <a:t>. </a:t>
            </a:r>
            <a:r>
              <a:rPr lang="id-ID" dirty="0" smtClean="0"/>
              <a:t>Why </a:t>
            </a:r>
            <a:r>
              <a:rPr lang="id-ID" dirty="0" smtClean="0"/>
              <a:t>(mengapa</a:t>
            </a:r>
            <a:r>
              <a:rPr lang="id-ID" dirty="0" smtClean="0"/>
              <a:t>), e</a:t>
            </a:r>
            <a:r>
              <a:rPr lang="id-ID" dirty="0" smtClean="0"/>
              <a:t>. Pertanyaan Who (siapa), </a:t>
            </a:r>
            <a:r>
              <a:rPr lang="id-ID" dirty="0" smtClean="0"/>
              <a:t>f</a:t>
            </a:r>
            <a:r>
              <a:rPr lang="id-ID" dirty="0" smtClean="0"/>
              <a:t>. Pertanyaan How (bagaimana</a:t>
            </a:r>
            <a:r>
              <a:rPr lang="id-ID" dirty="0" smtClean="0"/>
              <a:t>). 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FFC000"/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2. </a:t>
            </a:r>
            <a:r>
              <a:rPr lang="id-ID" sz="2400" dirty="0" smtClean="0"/>
              <a:t>Pendekatan Kelingkungan atau </a:t>
            </a:r>
            <a:r>
              <a:rPr lang="id-ID" sz="2400" dirty="0" smtClean="0"/>
              <a:t>Ekologi</a:t>
            </a:r>
          </a:p>
          <a:p>
            <a:pPr>
              <a:buNone/>
            </a:pPr>
            <a:r>
              <a:rPr lang="id-ID" sz="2400" dirty="0" smtClean="0"/>
              <a:t>Pendekatan ini tidak hanya mendasarkan pada interaksi organisme dengan lingkungan, tetapi juga dikaitkan dengan fenomena yang ada dan juga perilaku manusia. </a:t>
            </a:r>
          </a:p>
          <a:p>
            <a:pPr>
              <a:buNone/>
            </a:pPr>
            <a:r>
              <a:rPr lang="id-ID" sz="2400" dirty="0" smtClean="0"/>
              <a:t>mempunyai dua sisi, yaitu perilaku  dan fenomena lingkungan</a:t>
            </a:r>
            <a:r>
              <a:rPr lang="id-ID" sz="2400" dirty="0" smtClean="0"/>
              <a:t>.</a:t>
            </a:r>
          </a:p>
          <a:p>
            <a:pPr>
              <a:buNone/>
            </a:pPr>
            <a:r>
              <a:rPr lang="id-ID" sz="2400" dirty="0" smtClean="0"/>
              <a:t> </a:t>
            </a:r>
            <a:r>
              <a:rPr lang="id-ID" sz="2400" dirty="0" smtClean="0"/>
              <a:t>upaya apakah yang bisa dilakukan dalam rangka penanggulangan banjir di </a:t>
            </a:r>
            <a:r>
              <a:rPr lang="id-ID" sz="2400" dirty="0" smtClean="0"/>
              <a:t>Pasar yotefa Kota Raja Abepura-Jayapura!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 </a:t>
            </a:r>
            <a:endParaRPr lang="id-ID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4038600" cy="5440363"/>
          </a:xfrm>
          <a:solidFill>
            <a:srgbClr val="FFC000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sz="3400" dirty="0" smtClean="0"/>
              <a:t>3. Analisis </a:t>
            </a:r>
            <a:r>
              <a:rPr lang="id-ID" sz="3400" dirty="0" smtClean="0"/>
              <a:t>Kompleks </a:t>
            </a:r>
            <a:r>
              <a:rPr lang="id-ID" sz="3400" dirty="0" smtClean="0"/>
              <a:t>Wilayah</a:t>
            </a:r>
          </a:p>
          <a:p>
            <a:pPr>
              <a:buNone/>
            </a:pPr>
            <a:r>
              <a:rPr lang="id-ID" sz="3400" dirty="0" smtClean="0"/>
              <a:t>Analisis ini mendasarkan pada kombinasi antara analisis keruangan dan analisis ekologi. Analisis ini menekankan pengertian ”areal differentiation” yaitu adanya perbedaan karakteristik tiap-tiap wilayah</a:t>
            </a:r>
            <a:r>
              <a:rPr lang="id-ID" sz="2400" dirty="0" smtClean="0"/>
              <a:t>. </a:t>
            </a:r>
          </a:p>
          <a:p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038600" cy="5440363"/>
          </a:xfrm>
          <a:solidFill>
            <a:srgbClr val="00B0F0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dirty="0" smtClean="0"/>
              <a:t>B.  Prinsip </a:t>
            </a:r>
            <a:r>
              <a:rPr lang="id-ID" dirty="0" smtClean="0"/>
              <a:t>Geografi</a:t>
            </a:r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a. Prinsip </a:t>
            </a:r>
            <a:r>
              <a:rPr lang="id-ID" dirty="0" smtClean="0"/>
              <a:t>Penyebaran </a:t>
            </a:r>
            <a:r>
              <a:rPr lang="id-ID" dirty="0" smtClean="0"/>
              <a:t>. </a:t>
            </a:r>
            <a:r>
              <a:rPr lang="id-ID" dirty="0" smtClean="0"/>
              <a:t>Misalnya, penyebaran potensi </a:t>
            </a:r>
            <a:r>
              <a:rPr lang="id-ID" dirty="0" smtClean="0"/>
              <a:t>air.</a:t>
            </a:r>
          </a:p>
          <a:p>
            <a:pPr>
              <a:buNone/>
            </a:pPr>
            <a:r>
              <a:rPr lang="id-ID" dirty="0" smtClean="0"/>
              <a:t> b. </a:t>
            </a:r>
            <a:r>
              <a:rPr lang="id-ID" dirty="0" smtClean="0"/>
              <a:t>Prinsip Interelasi </a:t>
            </a:r>
            <a:r>
              <a:rPr lang="id-ID" dirty="0" smtClean="0"/>
              <a:t>. </a:t>
            </a:r>
            <a:r>
              <a:rPr lang="id-ID" dirty="0" smtClean="0"/>
              <a:t>Misalnya, fenomena banjir yang terjadi akibat penebangan hutan </a:t>
            </a:r>
          </a:p>
          <a:p>
            <a:pPr>
              <a:buNone/>
            </a:pPr>
            <a:r>
              <a:rPr lang="id-ID" dirty="0" smtClean="0"/>
              <a:t>c. Prinsip </a:t>
            </a:r>
            <a:r>
              <a:rPr lang="id-ID" dirty="0" smtClean="0"/>
              <a:t>Deskripsi </a:t>
            </a:r>
            <a:r>
              <a:rPr lang="id-ID" dirty="0" smtClean="0"/>
              <a:t>.  </a:t>
            </a:r>
            <a:r>
              <a:rPr lang="id-ID" dirty="0" smtClean="0"/>
              <a:t>dapat digambarkan dalam bentuk </a:t>
            </a:r>
            <a:r>
              <a:rPr lang="id-ID" dirty="0" smtClean="0"/>
              <a:t>deskripsi, tabel, grafik, peta.</a:t>
            </a:r>
          </a:p>
          <a:p>
            <a:pPr>
              <a:buNone/>
            </a:pPr>
            <a:r>
              <a:rPr lang="id-ID" dirty="0" smtClean="0"/>
              <a:t> d. </a:t>
            </a:r>
            <a:r>
              <a:rPr lang="id-ID" dirty="0" smtClean="0"/>
              <a:t>Prinsip Korologi </a:t>
            </a:r>
            <a:r>
              <a:rPr lang="id-ID" dirty="0" smtClean="0"/>
              <a:t> </a:t>
            </a:r>
            <a:r>
              <a:rPr lang="id-ID" dirty="0" smtClean="0"/>
              <a:t>kerterpaduan antara ketiga prinsip sebelumnya. Diterapkan dengan mengkaji persebaran, interelasi, dan deskripsi suatu wilayah. Kondisi wilayah akan memberikan ciri khas pada kesatuan gejala, fungsi, dan bentuk.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id-ID" sz="3200" dirty="0" smtClean="0"/>
              <a:t>ASPEK FISIK DAN ASPEK SOSIAL</a:t>
            </a:r>
            <a:endParaRPr lang="id-ID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7030A0"/>
          </a:solidFill>
        </p:spPr>
        <p:txBody>
          <a:bodyPr>
            <a:normAutofit fontScale="62500" lnSpcReduction="20000"/>
          </a:bodyPr>
          <a:lstStyle/>
          <a:p>
            <a:r>
              <a:rPr lang="id-ID" sz="3800" dirty="0" smtClean="0"/>
              <a:t>Ruang Lingkup Geografi</a:t>
            </a:r>
          </a:p>
          <a:p>
            <a:pPr>
              <a:buNone/>
            </a:pPr>
            <a:r>
              <a:rPr lang="id-ID" dirty="0" smtClean="0"/>
              <a:t>     Dalam </a:t>
            </a:r>
            <a:r>
              <a:rPr lang="id-ID" dirty="0" smtClean="0"/>
              <a:t>buku ”The Scope of Geography”, </a:t>
            </a:r>
            <a:r>
              <a:rPr lang="id-ID" dirty="0" smtClean="0"/>
              <a:t>Rhoads Murphy </a:t>
            </a:r>
            <a:r>
              <a:rPr lang="id-ID" dirty="0" smtClean="0"/>
              <a:t>menulis tentang ruang lingkup kajian geografi. Ruang lingkup kajian geografi terdiri atas tiga hal, yaitu: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a. Persebaran </a:t>
            </a:r>
            <a:r>
              <a:rPr lang="id-ID" dirty="0" smtClean="0"/>
              <a:t>dan keterkaitan (relasi) manusia di Bumi serta aspek keruangan dan pemanfaatannya bagi tempat hidup manusia</a:t>
            </a:r>
            <a:r>
              <a:rPr lang="id-ID" dirty="0" smtClean="0"/>
              <a:t>.</a:t>
            </a:r>
          </a:p>
          <a:p>
            <a:pPr>
              <a:buNone/>
            </a:pPr>
            <a:r>
              <a:rPr lang="id-ID" dirty="0" smtClean="0"/>
              <a:t>b</a:t>
            </a:r>
            <a:r>
              <a:rPr lang="id-ID" dirty="0" smtClean="0"/>
              <a:t>. Hubungan timbal balik antara manusia dengan lingkungan fisik alam yang merupakan bagian dari kajian keanekaragaman wilayah.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c</a:t>
            </a:r>
            <a:r>
              <a:rPr lang="id-ID" dirty="0" smtClean="0"/>
              <a:t>. Kerangka regional dan analisis wilayah yang berciri khusus. </a:t>
            </a:r>
            <a:endParaRPr lang="id-ID" dirty="0"/>
          </a:p>
        </p:txBody>
      </p:sp>
      <p:pic>
        <p:nvPicPr>
          <p:cNvPr id="3075" name="Picture 3" descr="D:\Gambar GEO\ilmu-penunjang-geograf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52600"/>
            <a:ext cx="3581400" cy="2957544"/>
          </a:xfrm>
          <a:prstGeom prst="rect">
            <a:avLst/>
          </a:prstGeom>
          <a:solidFill>
            <a:srgbClr val="7030A0"/>
          </a:solidFill>
        </p:spPr>
      </p:pic>
      <p:sp>
        <p:nvSpPr>
          <p:cNvPr id="7" name="Rectangle 6"/>
          <p:cNvSpPr/>
          <p:nvPr/>
        </p:nvSpPr>
        <p:spPr>
          <a:xfrm>
            <a:off x="762000" y="5638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/>
              <a:t>GEOGRAFI</a:t>
            </a:r>
            <a:endParaRPr lang="id-ID" sz="1400" dirty="0"/>
          </a:p>
        </p:txBody>
      </p:sp>
      <p:sp>
        <p:nvSpPr>
          <p:cNvPr id="8" name="Rectangle 7"/>
          <p:cNvSpPr/>
          <p:nvPr/>
        </p:nvSpPr>
        <p:spPr>
          <a:xfrm>
            <a:off x="2590800" y="53340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FISIK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2590800" y="60198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SOSIAL</a:t>
            </a:r>
            <a:endParaRPr lang="id-ID" dirty="0"/>
          </a:p>
        </p:txBody>
      </p:sp>
      <p:cxnSp>
        <p:nvCxnSpPr>
          <p:cNvPr id="11" name="Straight Arrow Connector 10"/>
          <p:cNvCxnSpPr>
            <a:stCxn id="7" idx="3"/>
            <a:endCxn id="8" idx="1"/>
          </p:cNvCxnSpPr>
          <p:nvPr/>
        </p:nvCxnSpPr>
        <p:spPr>
          <a:xfrm flipV="1">
            <a:off x="2057400" y="5524500"/>
            <a:ext cx="5334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  <a:endCxn id="9" idx="1"/>
          </p:cNvCxnSpPr>
          <p:nvPr/>
        </p:nvCxnSpPr>
        <p:spPr>
          <a:xfrm>
            <a:off x="2057400" y="5867400"/>
            <a:ext cx="5334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15536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>
                <a:effectLst/>
              </a:rPr>
              <a:t>Objek </a:t>
            </a:r>
            <a:r>
              <a:rPr lang="id-ID" dirty="0" smtClean="0">
                <a:effectLst/>
              </a:rPr>
              <a:t>Studi Geografi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76800"/>
          </a:xfrm>
          <a:solidFill>
            <a:srgbClr val="00B05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id-ID" sz="2400" dirty="0" smtClean="0"/>
              <a:t>	1</a:t>
            </a:r>
            <a:r>
              <a:rPr lang="id-ID" sz="2400" dirty="0" smtClean="0"/>
              <a:t>. Objek Material </a:t>
            </a:r>
            <a:endParaRPr lang="id-ID" sz="2400" dirty="0" smtClean="0"/>
          </a:p>
          <a:p>
            <a:pPr>
              <a:buNone/>
            </a:pPr>
            <a:r>
              <a:rPr lang="id-ID" sz="1600" dirty="0" smtClean="0"/>
              <a:t>A.  Letak </a:t>
            </a:r>
            <a:r>
              <a:rPr lang="id-ID" sz="1600" dirty="0" smtClean="0"/>
              <a:t>geografi dibedakan menjadi letak fisiografi dan letak sosiografi. Contoh letak fisiografi adalah letak astronomis, maritim, klimatologi, dan letak geomorfologi. </a:t>
            </a:r>
            <a:r>
              <a:rPr lang="id-ID" sz="1600" dirty="0" smtClean="0"/>
              <a:t> </a:t>
            </a:r>
            <a:r>
              <a:rPr lang="id-ID" sz="1600" dirty="0" smtClean="0"/>
              <a:t>letak sosiografi adalah letak sosial, ekonomi, politik, dan letak </a:t>
            </a:r>
            <a:r>
              <a:rPr lang="id-ID" sz="1600" dirty="0" smtClean="0"/>
              <a:t>kultural</a:t>
            </a:r>
          </a:p>
          <a:p>
            <a:r>
              <a:rPr lang="id-ID" sz="2400" dirty="0" smtClean="0"/>
              <a:t> 2</a:t>
            </a:r>
            <a:r>
              <a:rPr lang="id-ID" sz="2400" dirty="0" smtClean="0"/>
              <a:t>. Objek Formal 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1600" dirty="0" smtClean="0"/>
              <a:t>Merupakan </a:t>
            </a:r>
            <a:r>
              <a:rPr lang="id-ID" sz="1600" dirty="0" smtClean="0"/>
              <a:t>cara pandang dan cara pikir terhadap objek material dari sudut geografi. Cara pandang dan cara pikir terhadap objek material dilihat dari segi keruangan, kelingkungan, dan kompleks wilayah, serta waktu. </a:t>
            </a:r>
            <a:endParaRPr lang="id-ID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800600"/>
          </a:xfrm>
          <a:solidFill>
            <a:srgbClr val="00B050"/>
          </a:solidFill>
        </p:spPr>
        <p:txBody>
          <a:bodyPr>
            <a:normAutofit fontScale="55000" lnSpcReduction="20000"/>
          </a:bodyPr>
          <a:lstStyle/>
          <a:p>
            <a:r>
              <a:rPr lang="id-ID" dirty="0" smtClean="0"/>
              <a:t>. </a:t>
            </a:r>
            <a:r>
              <a:rPr lang="id-ID" sz="2900" dirty="0" smtClean="0"/>
              <a:t>Sudut Pandang </a:t>
            </a:r>
            <a:endParaRPr lang="id-ID" sz="2900" i="1" dirty="0" smtClean="0"/>
          </a:p>
          <a:p>
            <a:r>
              <a:rPr lang="id-ID" sz="2900" i="1" dirty="0" smtClean="0"/>
              <a:t>a.  Keruangan letak</a:t>
            </a:r>
            <a:r>
              <a:rPr lang="id-ID" sz="2900" i="1" dirty="0" smtClean="0"/>
              <a:t>, jarak, keterjangkauan (aksesibilitas), dan sebagainya. </a:t>
            </a:r>
            <a:endParaRPr lang="id-ID" sz="2900" i="1" dirty="0" smtClean="0"/>
          </a:p>
          <a:p>
            <a:r>
              <a:rPr lang="id-ID" sz="2900" i="1" dirty="0" smtClean="0"/>
              <a:t>b</a:t>
            </a:r>
            <a:r>
              <a:rPr lang="id-ID" sz="2900" i="1" dirty="0" smtClean="0"/>
              <a:t>. Sudut </a:t>
            </a:r>
            <a:r>
              <a:rPr lang="id-ID" sz="2900" dirty="0" smtClean="0"/>
              <a:t>Pandang </a:t>
            </a:r>
            <a:r>
              <a:rPr lang="id-ID" sz="2900" dirty="0" smtClean="0"/>
              <a:t>Kelingkungan suatu </a:t>
            </a:r>
            <a:r>
              <a:rPr lang="id-ID" sz="2900" dirty="0" smtClean="0"/>
              <a:t>tempat dalam kaitannya dengan keadaan suatu tempat beserta komponen-komponen di dalamnya dalam satu kesatuan wilayah. Komponen-komponen tersebut terdiri atas komponen abiotik dan biotik. c. Sudut </a:t>
            </a:r>
            <a:r>
              <a:rPr lang="id-ID" sz="2900" dirty="0" smtClean="0"/>
              <a:t>Pandang</a:t>
            </a:r>
          </a:p>
          <a:p>
            <a:r>
              <a:rPr lang="id-ID" sz="2900" dirty="0" smtClean="0"/>
              <a:t>c.  </a:t>
            </a:r>
            <a:r>
              <a:rPr lang="id-ID" sz="2900" dirty="0" smtClean="0"/>
              <a:t>Kewilayahan Pada sudut pandang ini, objek formal dipelajari kesamaan dan perbedaannya antarwilayah serta wilayah dengan ciri-ciri khas. Dari sudut pandang ini kemudian muncul pewilayahan seperti kawasan gurun, yaitu daerah-daerah yang mempunyai ciri-ciri serupa dalam komponen atmosfer</a:t>
            </a:r>
            <a:endParaRPr lang="id-ID" sz="29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1187</TotalTime>
  <Words>615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konsep geografi yang dikemukakan para ahli berikut ini. </vt:lpstr>
      <vt:lpstr>Kesimpulan kesamaan tititk pandang para ahli</vt:lpstr>
      <vt:lpstr>Pendekatan dan Prinsip Geografi </vt:lpstr>
      <vt:lpstr>Slide 4</vt:lpstr>
      <vt:lpstr>ASPEK FISIK DAN ASPEK SOSIAL</vt:lpstr>
      <vt:lpstr>        Objek Studi Geografi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geografi yang dikemukakan para ahli berikut ini. </dc:title>
  <dc:creator>USER</dc:creator>
  <cp:lastModifiedBy>Windows User</cp:lastModifiedBy>
  <cp:revision>11</cp:revision>
  <dcterms:created xsi:type="dcterms:W3CDTF">2006-08-16T00:00:00Z</dcterms:created>
  <dcterms:modified xsi:type="dcterms:W3CDTF">2020-06-05T06:51:29Z</dcterms:modified>
</cp:coreProperties>
</file>